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69" r:id="rId2"/>
    <p:sldId id="268" r:id="rId3"/>
    <p:sldId id="264" r:id="rId4"/>
    <p:sldId id="267" r:id="rId5"/>
    <p:sldId id="260" r:id="rId6"/>
    <p:sldId id="27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57"/>
    <p:restoredTop sz="96327"/>
  </p:normalViewPr>
  <p:slideViewPr>
    <p:cSldViewPr snapToGrid="0" snapToObjects="1">
      <p:cViewPr varScale="1">
        <p:scale>
          <a:sx n="126" d="100"/>
          <a:sy n="126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8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6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6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4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Andrew Kent 7/6/2021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180F1-3E9A-D440-827C-A54D09809434}"/>
              </a:ext>
            </a:extLst>
          </p:cNvPr>
          <p:cNvSpPr>
            <a:spLocks/>
          </p:cNvSpPr>
          <p:nvPr userDrawn="1"/>
        </p:nvSpPr>
        <p:spPr>
          <a:xfrm>
            <a:off x="225085" y="6136622"/>
            <a:ext cx="1375115" cy="519211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2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66A5A3-E3B9-BE40-BB33-5834311F7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722" y="1119484"/>
            <a:ext cx="7690556" cy="1093816"/>
          </a:xfrm>
        </p:spPr>
        <p:txBody>
          <a:bodyPr>
            <a:noAutofit/>
          </a:bodyPr>
          <a:lstStyle/>
          <a:p>
            <a:r>
              <a:rPr lang="en-US" sz="3200" dirty="0"/>
              <a:t>Ljubljana/RINSC Fluence Cross Calibration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45F9E2F-6062-634B-83FD-C69F135B1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2655" y="3916017"/>
            <a:ext cx="2306690" cy="407505"/>
          </a:xfrm>
        </p:spPr>
        <p:txBody>
          <a:bodyPr>
            <a:normAutofit/>
          </a:bodyPr>
          <a:lstStyle/>
          <a:p>
            <a:r>
              <a:rPr lang="en-US" dirty="0"/>
              <a:t>Andrew Kent</a:t>
            </a:r>
          </a:p>
        </p:txBody>
      </p:sp>
    </p:spTree>
    <p:extLst>
      <p:ext uri="{BB962C8B-B14F-4D97-AF65-F5344CB8AC3E}">
        <p14:creationId xmlns:p14="http://schemas.microsoft.com/office/powerpoint/2010/main" val="120748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5F7E-44E7-B040-B99C-BCC86544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364138"/>
            <a:ext cx="4486656" cy="1141497"/>
          </a:xfrm>
        </p:spPr>
        <p:txBody>
          <a:bodyPr>
            <a:normAutofit fontScale="90000"/>
          </a:bodyPr>
          <a:lstStyle/>
          <a:p>
            <a:r>
              <a:rPr lang="en-US" dirty="0"/>
              <a:t>Anticipated Fluence vs. Calculated fluence for PIN and D0 diodes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883CA-8759-B54D-8C0D-D58D71DF1C6B}"/>
              </a:ext>
            </a:extLst>
          </p:cNvPr>
          <p:cNvSpPr txBox="1"/>
          <p:nvPr/>
        </p:nvSpPr>
        <p:spPr>
          <a:xfrm>
            <a:off x="769620" y="1859339"/>
            <a:ext cx="4486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D0 Diodes fluence estimates run higher than the predicted fluence though they seem to follow a linear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D0’s in the 1.5e15, 2.5e15 and 5e15 fluence batches did not deplete before our highest voltage (1100V), depletion voltages were therefore taken at the highest voltage as a “lower bound”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 fluence estimates run lower than anticipated values, though corrections due to transportation annealing (green) and reactor annealing (orange) bring it closer to anticipated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Saturation of pin fluence estimates still occurs as it did for RINSC irradiation runs 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98778E4B-098F-9742-92E2-D13181A45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836083"/>
            <a:ext cx="6096000" cy="5185833"/>
          </a:xfrm>
        </p:spPr>
      </p:pic>
    </p:spTree>
    <p:extLst>
      <p:ext uri="{BB962C8B-B14F-4D97-AF65-F5344CB8AC3E}">
        <p14:creationId xmlns:p14="http://schemas.microsoft.com/office/powerpoint/2010/main" val="29774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BBA12-5FAB-F843-AD29-719D1759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573003"/>
            <a:ext cx="4486656" cy="1141497"/>
          </a:xfrm>
        </p:spPr>
        <p:txBody>
          <a:bodyPr>
            <a:noAutofit/>
          </a:bodyPr>
          <a:lstStyle/>
          <a:p>
            <a:r>
              <a:rPr lang="en-US" sz="2000" dirty="0"/>
              <a:t>Ljubljana Pin Diode Annealing at 60C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590CD-CB3A-9D47-985F-2173E259A2EF}"/>
              </a:ext>
            </a:extLst>
          </p:cNvPr>
          <p:cNvSpPr/>
          <p:nvPr/>
        </p:nvSpPr>
        <p:spPr>
          <a:xfrm>
            <a:off x="769620" y="2165580"/>
            <a:ext cx="4486655" cy="208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 diode from Ljubljana (Pin 153) annealed at 60C for a total of 200 minutes, results normalized and plotted with pin diodes irradiated at RINSC and annealed via the same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 Forward voltage of the pin diodes were measured at 1mA 30 times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4F1AF18-CAF5-7A43-A2D1-A9E6EFAC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2283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E509E08-31EF-694C-B745-F7CA008F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4448580"/>
            <a:ext cx="6096003" cy="2283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EAD7D77-7DBE-674F-A389-1935A8948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2165580"/>
            <a:ext cx="6096003" cy="22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8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1" y="177538"/>
            <a:ext cx="4223799" cy="728912"/>
          </a:xfrm>
        </p:spPr>
        <p:txBody>
          <a:bodyPr/>
          <a:lstStyle/>
          <a:p>
            <a:r>
              <a:rPr lang="en-US" dirty="0"/>
              <a:t>D0 Hamburg Model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89367" y="2279980"/>
                <a:ext cx="5625296" cy="2916049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the minimum calculated from the Hamburg model fit, we estimate ~8 minutes of annealing at 60C occurring during transportation from Ljubljana to Brown University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Minutes of annealing at 60C is equivalent to ~33 hours of annealing at 20C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Cargo holds of most planes kept at ~7C: estimation for annealing during travel is reasonable though data still has uncertainty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value quoted to us from Ljubljana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Fitted parameters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3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(reverse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time constant),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(reverse annealing time constant),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(stable damage) </a:t>
                </a:r>
                <a:endParaRPr lang="en-US" sz="13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89367" y="2279980"/>
                <a:ext cx="5625296" cy="291604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836B025-4266-224A-8270-C42A36BE6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70" y="5213845"/>
            <a:ext cx="2775842" cy="100852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7122DFD-FA76-5647-8022-738F0F4B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458" y="1140335"/>
            <a:ext cx="2133066" cy="90576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CD13F8C-7429-A542-91A7-DA9FD99A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657" y="0"/>
            <a:ext cx="3945301" cy="2968589"/>
          </a:xfrm>
          <a:prstGeom prst="rect">
            <a:avLst/>
          </a:prstGeom>
        </p:spPr>
      </p:pic>
      <p:pic>
        <p:nvPicPr>
          <p:cNvPr id="16" name="Content Placeholder 15" descr="Chart&#10;&#10;Description automatically generated">
            <a:extLst>
              <a:ext uri="{FF2B5EF4-FFF2-40B4-BE49-F238E27FC236}">
                <a16:creationId xmlns:a16="http://schemas.microsoft.com/office/drawing/2014/main" id="{A9FA1A84-4B25-704A-BA58-221B59A35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89657" y="2968589"/>
            <a:ext cx="3854482" cy="3854482"/>
          </a:xfrm>
        </p:spPr>
      </p:pic>
    </p:spTree>
    <p:extLst>
      <p:ext uri="{BB962C8B-B14F-4D97-AF65-F5344CB8AC3E}">
        <p14:creationId xmlns:p14="http://schemas.microsoft.com/office/powerpoint/2010/main" val="71900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9659F-B19A-9940-80FB-FBF08786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682" y="157513"/>
            <a:ext cx="4939886" cy="596466"/>
          </a:xfrm>
        </p:spPr>
        <p:txBody>
          <a:bodyPr>
            <a:noAutofit/>
          </a:bodyPr>
          <a:lstStyle/>
          <a:p>
            <a:r>
              <a:rPr lang="en-US" sz="2000" dirty="0"/>
              <a:t>Ljubljana D0 IV Curves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0C201-2B68-D345-A277-B347CD74ED80}"/>
              </a:ext>
            </a:extLst>
          </p:cNvPr>
          <p:cNvSpPr txBox="1"/>
          <p:nvPr/>
        </p:nvSpPr>
        <p:spPr>
          <a:xfrm>
            <a:off x="4058380" y="5428643"/>
            <a:ext cx="10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CO143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C840587-C01E-DB4E-881A-2A68592A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87" y="1009616"/>
            <a:ext cx="2865614" cy="191040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B62D8C9-D6D4-6C45-BEE3-0CC79563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0" y="1009616"/>
            <a:ext cx="2865613" cy="1910409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FEB4236D-9394-F548-AD6B-709AF2C7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412" y="1009616"/>
            <a:ext cx="2865614" cy="1910409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4FB12E0F-2974-EC4F-9512-C4029260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00" y="3429000"/>
            <a:ext cx="2865615" cy="1910410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11560D6B-9C1C-D043-8650-2F59CA03F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786" y="3429000"/>
            <a:ext cx="2865615" cy="191041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63D7E977-B0D7-9442-92C7-DED30F8A3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600" y="3428999"/>
            <a:ext cx="2865617" cy="1910411"/>
          </a:xfrm>
          <a:prstGeom prst="rect">
            <a:avLst/>
          </a:prstGeo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EEF8089C-F161-6049-BE4C-561938FF4B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412" y="3428998"/>
            <a:ext cx="2865617" cy="191041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06202B2-E943-C441-8297-38BA7F19334C}"/>
              </a:ext>
            </a:extLst>
          </p:cNvPr>
          <p:cNvSpPr txBox="1"/>
          <p:nvPr/>
        </p:nvSpPr>
        <p:spPr>
          <a:xfrm>
            <a:off x="7119196" y="2971253"/>
            <a:ext cx="10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90C4CD-67B7-F94E-9AEF-A6DD73604731}"/>
              </a:ext>
            </a:extLst>
          </p:cNvPr>
          <p:cNvSpPr txBox="1"/>
          <p:nvPr/>
        </p:nvSpPr>
        <p:spPr>
          <a:xfrm>
            <a:off x="1059994" y="5427825"/>
            <a:ext cx="10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FED18D-6533-2B4C-9B72-0DAD00188ABE}"/>
              </a:ext>
            </a:extLst>
          </p:cNvPr>
          <p:cNvSpPr txBox="1"/>
          <p:nvPr/>
        </p:nvSpPr>
        <p:spPr>
          <a:xfrm>
            <a:off x="7119196" y="5429587"/>
            <a:ext cx="10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AA7B35-5D7C-CB4D-B17F-DFAC4D33FAFD}"/>
              </a:ext>
            </a:extLst>
          </p:cNvPr>
          <p:cNvSpPr txBox="1"/>
          <p:nvPr/>
        </p:nvSpPr>
        <p:spPr>
          <a:xfrm>
            <a:off x="10180012" y="2971253"/>
            <a:ext cx="10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D3DA28-0D51-BD41-9A84-200B04EE857D}"/>
              </a:ext>
            </a:extLst>
          </p:cNvPr>
          <p:cNvSpPr txBox="1"/>
          <p:nvPr/>
        </p:nvSpPr>
        <p:spPr>
          <a:xfrm>
            <a:off x="10180012" y="5427822"/>
            <a:ext cx="10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5914B7-488A-2A4A-B8E9-4C7CE2B1F8B0}"/>
              </a:ext>
            </a:extLst>
          </p:cNvPr>
          <p:cNvSpPr txBox="1"/>
          <p:nvPr/>
        </p:nvSpPr>
        <p:spPr>
          <a:xfrm>
            <a:off x="4058380" y="2971253"/>
            <a:ext cx="10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CO139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BCD745-3077-AC45-8023-4594A4050A53}"/>
              </a:ext>
            </a:extLst>
          </p:cNvPr>
          <p:cNvSpPr txBox="1"/>
          <p:nvPr/>
        </p:nvSpPr>
        <p:spPr>
          <a:xfrm>
            <a:off x="1059994" y="2971253"/>
            <a:ext cx="10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CO138</a:t>
            </a:r>
          </a:p>
        </p:txBody>
      </p:sp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15A65808-E713-454B-8195-9EF438695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00" y="1009616"/>
            <a:ext cx="2865614" cy="19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01871" y="198695"/>
                <a:ext cx="5183458" cy="603892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Ljubljana D0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Curves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01871" y="198695"/>
                <a:ext cx="5183458" cy="6038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64BCD745-3077-AC45-8023-4594A4050A53}"/>
              </a:ext>
            </a:extLst>
          </p:cNvPr>
          <p:cNvSpPr txBox="1"/>
          <p:nvPr/>
        </p:nvSpPr>
        <p:spPr>
          <a:xfrm>
            <a:off x="703283" y="3020850"/>
            <a:ext cx="1602996" cy="37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CO138 6.5E14</a:t>
            </a: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15EBF714-B99C-8C49-AB4E-C3534BC5E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88" y="3433706"/>
            <a:ext cx="2762187" cy="1910411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EB4C5043-E7D7-EE46-B15E-466BD940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06" y="3433768"/>
            <a:ext cx="2642373" cy="1905641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ECCDCDBB-E513-CE4D-A062-0BED5DF6E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597" y="3428997"/>
            <a:ext cx="2865618" cy="1910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3A1C6-D746-B34A-8FD1-3DAFB9373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311" y="3384792"/>
            <a:ext cx="2865618" cy="191041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7A231D2-AF6A-2849-A7D8-6D0AE4B354EA}"/>
              </a:ext>
            </a:extLst>
          </p:cNvPr>
          <p:cNvSpPr txBox="1"/>
          <p:nvPr/>
        </p:nvSpPr>
        <p:spPr>
          <a:xfrm>
            <a:off x="3764096" y="2989325"/>
            <a:ext cx="1602996" cy="37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CO139 6.5E14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352ACC-1772-6545-AE9B-3F6D48090CA8}"/>
              </a:ext>
            </a:extLst>
          </p:cNvPr>
          <p:cNvSpPr txBox="1"/>
          <p:nvPr/>
        </p:nvSpPr>
        <p:spPr>
          <a:xfrm>
            <a:off x="9878148" y="5405107"/>
            <a:ext cx="1602996" cy="37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CO145 5E15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50A32-8D2E-6445-A11F-910A3CC2E0DB}"/>
              </a:ext>
            </a:extLst>
          </p:cNvPr>
          <p:cNvSpPr txBox="1"/>
          <p:nvPr/>
        </p:nvSpPr>
        <p:spPr>
          <a:xfrm>
            <a:off x="6821121" y="5408456"/>
            <a:ext cx="1602996" cy="37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CO144 5E15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E97149-B130-4646-8778-7E05DFBB2405}"/>
              </a:ext>
            </a:extLst>
          </p:cNvPr>
          <p:cNvSpPr txBox="1"/>
          <p:nvPr/>
        </p:nvSpPr>
        <p:spPr>
          <a:xfrm>
            <a:off x="3764094" y="5405107"/>
            <a:ext cx="1602996" cy="37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CO143 2.5E15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B693-6EBF-0144-930C-8701C427BB03}"/>
              </a:ext>
            </a:extLst>
          </p:cNvPr>
          <p:cNvSpPr txBox="1"/>
          <p:nvPr/>
        </p:nvSpPr>
        <p:spPr>
          <a:xfrm>
            <a:off x="703283" y="5408456"/>
            <a:ext cx="1602996" cy="37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CO142 2.5E15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DEB5AD-38CF-D249-884E-CC24C28DAA5E}"/>
              </a:ext>
            </a:extLst>
          </p:cNvPr>
          <p:cNvSpPr txBox="1"/>
          <p:nvPr/>
        </p:nvSpPr>
        <p:spPr>
          <a:xfrm>
            <a:off x="9885722" y="2966546"/>
            <a:ext cx="1602996" cy="37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CO141 1.5E15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7969D8-2967-E141-9783-0570E31088A6}"/>
              </a:ext>
            </a:extLst>
          </p:cNvPr>
          <p:cNvSpPr txBox="1"/>
          <p:nvPr/>
        </p:nvSpPr>
        <p:spPr>
          <a:xfrm>
            <a:off x="6824909" y="2988811"/>
            <a:ext cx="1602996" cy="37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CO140 1.5E15</a:t>
            </a:r>
          </a:p>
        </p:txBody>
      </p:sp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2E469251-3080-884C-A974-444A4FF1D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1" y="959897"/>
            <a:ext cx="2865619" cy="2006649"/>
          </a:xfrm>
          <a:prstGeom prst="rect">
            <a:avLst/>
          </a:prstGeom>
        </p:spPr>
      </p:pic>
      <p:pic>
        <p:nvPicPr>
          <p:cNvPr id="36" name="Picture 35" descr="Chart, line chart&#10;&#10;Description automatically generated">
            <a:extLst>
              <a:ext uri="{FF2B5EF4-FFF2-40B4-BE49-F238E27FC236}">
                <a16:creationId xmlns:a16="http://schemas.microsoft.com/office/drawing/2014/main" id="{6F31A92E-A451-414F-AFBB-22EBD72FE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2782" y="990872"/>
            <a:ext cx="2865619" cy="1944698"/>
          </a:xfrm>
          <a:prstGeom prst="rect">
            <a:avLst/>
          </a:prstGeom>
        </p:spPr>
      </p:pic>
      <p:pic>
        <p:nvPicPr>
          <p:cNvPr id="38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A848862A-4982-A34E-A10F-3EBE83F2E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3598" y="984892"/>
            <a:ext cx="2865617" cy="1956657"/>
          </a:xfrm>
          <a:prstGeom prst="rect">
            <a:avLst/>
          </a:prstGeom>
        </p:spPr>
      </p:pic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FF19E1F3-33C6-F34A-84E8-54A3B35C9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5805" y="986589"/>
            <a:ext cx="2867682" cy="195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25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000000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{03C96078-9C4E-E94D-8860-1527333A327B}tf10001120</Template>
  <TotalTime>6079</TotalTime>
  <Words>318</Words>
  <Application>Microsoft Macintosh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Gill Sans MT</vt:lpstr>
      <vt:lpstr>Times New Roman</vt:lpstr>
      <vt:lpstr>Parcel</vt:lpstr>
      <vt:lpstr>Ljubljana/RINSC Fluence Cross Calibration</vt:lpstr>
      <vt:lpstr>Anticipated Fluence vs. Calculated fluence for PIN and D0 diodes</vt:lpstr>
      <vt:lpstr>Ljubljana Pin Diode Annealing at 60C</vt:lpstr>
      <vt:lpstr>D0 Hamburg Model Fit</vt:lpstr>
      <vt:lpstr>Ljubljana D0 IV Curves</vt:lpstr>
      <vt:lpstr>Ljubljana D0   1/C^2   vs V Curves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Annealing Analysis of Pin Diodes</dc:title>
  <dc:creator>Kent, Andrew</dc:creator>
  <cp:lastModifiedBy>Kent, Andrew</cp:lastModifiedBy>
  <cp:revision>128</cp:revision>
  <dcterms:created xsi:type="dcterms:W3CDTF">2021-07-06T16:31:14Z</dcterms:created>
  <dcterms:modified xsi:type="dcterms:W3CDTF">2021-10-01T17:03:06Z</dcterms:modified>
</cp:coreProperties>
</file>